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84" r:id="rId9"/>
    <p:sldId id="264" r:id="rId10"/>
    <p:sldId id="275" r:id="rId11"/>
    <p:sldId id="282" r:id="rId12"/>
    <p:sldId id="266" r:id="rId13"/>
    <p:sldId id="267" r:id="rId14"/>
    <p:sldId id="268" r:id="rId15"/>
    <p:sldId id="283" r:id="rId16"/>
    <p:sldId id="276" r:id="rId17"/>
    <p:sldId id="280" r:id="rId18"/>
    <p:sldId id="281" r:id="rId19"/>
    <p:sldId id="270" r:id="rId20"/>
    <p:sldId id="273" r:id="rId21"/>
    <p:sldId id="27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8" autoAdjust="0"/>
    <p:restoredTop sz="94660"/>
  </p:normalViewPr>
  <p:slideViewPr>
    <p:cSldViewPr>
      <p:cViewPr varScale="1">
        <p:scale>
          <a:sx n="70" d="100"/>
          <a:sy n="70" d="100"/>
        </p:scale>
        <p:origin x="139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48B8D-B9FE-4BCB-B7A3-24BD26E7B9FD}" type="datetimeFigureOut">
              <a:rPr lang="en-US" smtClean="0"/>
              <a:pPr/>
              <a:t>12/14/2017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A9F3E-2D47-4CC6-965B-7E061EE14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8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A9F3E-2D47-4CC6-965B-7E061EE1448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13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  <a:alpha val="73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tareqht1977@gmail.com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3999" cy="6781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76200"/>
            <a:ext cx="5867400" cy="186204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 w="57150"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W</a:t>
            </a:r>
            <a:r>
              <a:rPr lang="en-US" sz="11500" dirty="0" smtClean="0">
                <a:ln w="5715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e</a:t>
            </a:r>
            <a:r>
              <a:rPr lang="en-US" sz="11500" dirty="0" smtClean="0">
                <a:ln w="57150">
                  <a:solidFill>
                    <a:schemeClr val="tx1"/>
                  </a:solidFill>
                </a:ln>
                <a:solidFill>
                  <a:schemeClr val="accent3"/>
                </a:solidFill>
              </a:rPr>
              <a:t>l</a:t>
            </a:r>
            <a:r>
              <a:rPr lang="en-US" sz="11500" dirty="0" smtClean="0">
                <a:ln w="57150">
                  <a:solidFill>
                    <a:schemeClr val="tx1"/>
                  </a:solidFill>
                </a:ln>
                <a:solidFill>
                  <a:schemeClr val="accent4"/>
                </a:solidFill>
              </a:rPr>
              <a:t>c</a:t>
            </a:r>
            <a:r>
              <a:rPr lang="en-US" sz="11500" dirty="0" smtClean="0">
                <a:ln w="57150">
                  <a:solidFill>
                    <a:schemeClr val="tx1"/>
                  </a:solidFill>
                </a:ln>
                <a:solidFill>
                  <a:schemeClr val="accent5"/>
                </a:solidFill>
              </a:rPr>
              <a:t>o</a:t>
            </a:r>
            <a:r>
              <a:rPr lang="en-US" sz="11500" dirty="0" smtClean="0">
                <a:ln w="57150">
                  <a:solidFill>
                    <a:schemeClr val="tx1"/>
                  </a:solidFill>
                </a:ln>
                <a:solidFill>
                  <a:schemeClr val="accent6"/>
                </a:solidFill>
              </a:rPr>
              <a:t>m</a:t>
            </a:r>
            <a:r>
              <a:rPr lang="en-US" sz="11500" dirty="0" smtClean="0">
                <a:ln w="57150"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</a:rPr>
              <a:t>e</a:t>
            </a:r>
            <a:r>
              <a:rPr lang="en-US" dirty="0" smtClean="0">
                <a:ln w="38100">
                  <a:solidFill>
                    <a:schemeClr val="tx1"/>
                  </a:solidFill>
                </a:ln>
              </a:rPr>
              <a:t> </a:t>
            </a:r>
            <a:endParaRPr lang="en-US" dirty="0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788"/>
            </a:avLst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63362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Click on Welcome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s (1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371600"/>
            <a:ext cx="38862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447800" y="228600"/>
            <a:ext cx="6096000" cy="9233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Saint Martin’s Island</a:t>
            </a:r>
            <a:endParaRPr lang="en-US" sz="5400" dirty="0"/>
          </a:p>
        </p:txBody>
      </p:sp>
      <p:pic>
        <p:nvPicPr>
          <p:cNvPr id="3" name="Picture 2" descr="download (3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56" y="1333500"/>
            <a:ext cx="3866322" cy="24384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images (20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8475" y="3771900"/>
            <a:ext cx="4191000" cy="2438400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 descr="images (6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2369" y="3810000"/>
            <a:ext cx="4191000" cy="2362200"/>
          </a:xfrm>
          <a:prstGeom prst="roundRect">
            <a:avLst>
              <a:gd name="adj" fmla="val 2545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Frame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788"/>
            </a:avLst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181600"/>
            <a:ext cx="8686800" cy="110799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600" dirty="0"/>
              <a:t>Teachers Loud Reading </a:t>
            </a:r>
          </a:p>
        </p:txBody>
      </p:sp>
      <p:sp>
        <p:nvSpPr>
          <p:cNvPr id="4" name="Frame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788"/>
            </a:avLst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81000"/>
            <a:ext cx="4800600" cy="44196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971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486400"/>
            <a:ext cx="8991600" cy="76944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Student loud reading , help by teacher.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" name="Frame 4"/>
          <p:cNvSpPr/>
          <p:nvPr/>
        </p:nvSpPr>
        <p:spPr>
          <a:xfrm>
            <a:off x="-76200" y="0"/>
            <a:ext cx="9220200" cy="6858000"/>
          </a:xfrm>
          <a:prstGeom prst="frame">
            <a:avLst>
              <a:gd name="adj1" fmla="val 788"/>
            </a:avLst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57201"/>
            <a:ext cx="5943600" cy="4648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21920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152400"/>
            <a:ext cx="8839200" cy="83099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New words and make sentences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4478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Tourist spot </a:t>
            </a:r>
            <a:r>
              <a:rPr lang="en-US" sz="2400" dirty="0" smtClean="0"/>
              <a:t>: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152400" y="4038600"/>
            <a:ext cx="137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en-US" sz="3200" dirty="0" smtClean="0"/>
              <a:t>Island: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57400" y="150489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Interesting place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2743200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Most popular tourist spot is Cox’s </a:t>
            </a:r>
            <a:r>
              <a:rPr lang="en-US" sz="2400" dirty="0" err="1" smtClean="0">
                <a:solidFill>
                  <a:srgbClr val="FF0000"/>
                </a:solidFill>
              </a:rPr>
              <a:t>Bazar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10" name="Picture 9" descr="IMG_11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135797"/>
            <a:ext cx="3733800" cy="2133600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4191000" y="1447800"/>
            <a:ext cx="9906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2438400" y="19812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447800" y="41148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land all around water.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" y="525780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Saint Martin’s is a Island .</a:t>
            </a:r>
            <a:endParaRPr lang="en-US" sz="2800" dirty="0"/>
          </a:p>
        </p:txBody>
      </p:sp>
      <p:sp>
        <p:nvSpPr>
          <p:cNvPr id="16" name="Right Arrow 15"/>
          <p:cNvSpPr/>
          <p:nvPr/>
        </p:nvSpPr>
        <p:spPr>
          <a:xfrm>
            <a:off x="4191000" y="4087368"/>
            <a:ext cx="8382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2362200" y="44958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images (16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312" y="4158145"/>
            <a:ext cx="3810000" cy="2133600"/>
          </a:xfrm>
          <a:prstGeom prst="rect">
            <a:avLst/>
          </a:prstGeom>
        </p:spPr>
      </p:pic>
      <p:sp>
        <p:nvSpPr>
          <p:cNvPr id="19" name="Frame 18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788"/>
            </a:avLst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57400" y="6260068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Click on Tourist spot, Island and A land all around water.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/>
      <p:bldP spid="9" grpId="0"/>
      <p:bldP spid="11" grpId="0" animBg="1"/>
      <p:bldP spid="13" grpId="0" animBg="1"/>
      <p:bldP spid="14" grpId="0"/>
      <p:bldP spid="15" grpId="0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228600"/>
            <a:ext cx="4724400" cy="144655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Pair work </a:t>
            </a:r>
            <a:endParaRPr lang="en-US" sz="8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2514600"/>
            <a:ext cx="8839200" cy="5847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Read and act . One is Andy and another is </a:t>
            </a:r>
            <a:r>
              <a:rPr lang="en-US" sz="3200" dirty="0" err="1" smtClean="0"/>
              <a:t>Tamal</a:t>
            </a:r>
            <a:r>
              <a:rPr lang="en-US" sz="3200" dirty="0"/>
              <a:t>.</a:t>
            </a:r>
          </a:p>
        </p:txBody>
      </p:sp>
      <p:sp>
        <p:nvSpPr>
          <p:cNvPr id="9" name="Cloud 8"/>
          <p:cNvSpPr/>
          <p:nvPr/>
        </p:nvSpPr>
        <p:spPr>
          <a:xfrm>
            <a:off x="1485900" y="3360387"/>
            <a:ext cx="6172200" cy="327660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Andy: Hi, </a:t>
            </a:r>
            <a:r>
              <a:rPr lang="en-US" sz="2800" dirty="0" err="1" smtClean="0">
                <a:solidFill>
                  <a:schemeClr val="tx1"/>
                </a:solidFill>
              </a:rPr>
              <a:t>Tamal</a:t>
            </a:r>
            <a:r>
              <a:rPr lang="en-US" sz="2800" dirty="0" smtClean="0">
                <a:solidFill>
                  <a:schemeClr val="tx1"/>
                </a:solidFill>
              </a:rPr>
              <a:t>…………….</a:t>
            </a:r>
          </a:p>
          <a:p>
            <a:pPr algn="ctr"/>
            <a:endParaRPr lang="en-US" sz="2800" dirty="0" smtClean="0">
              <a:solidFill>
                <a:schemeClr val="tx1"/>
              </a:solidFill>
            </a:endParaRPr>
          </a:p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Tamal</a:t>
            </a:r>
            <a:r>
              <a:rPr lang="en-US" sz="2800" dirty="0" smtClean="0">
                <a:solidFill>
                  <a:schemeClr val="tx1"/>
                </a:solidFill>
              </a:rPr>
              <a:t>: Well, you can also go to the Saint Martin’s Island.</a:t>
            </a:r>
          </a:p>
        </p:txBody>
      </p:sp>
      <p:sp>
        <p:nvSpPr>
          <p:cNvPr id="8" name="Frame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788"/>
            </a:avLst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69412"/>
            <a:ext cx="3962400" cy="25146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3" t="43333" r="15237" b="-1111"/>
          <a:stretch/>
        </p:blipFill>
        <p:spPr>
          <a:xfrm>
            <a:off x="7748587" y="3385362"/>
            <a:ext cx="1143000" cy="3327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6" t="25556" r="30833" b="20027"/>
          <a:stretch/>
        </p:blipFill>
        <p:spPr>
          <a:xfrm>
            <a:off x="220458" y="3303181"/>
            <a:ext cx="1174955" cy="33510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4650" y="1085851"/>
            <a:ext cx="3028950" cy="78483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5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Group work</a:t>
            </a:r>
          </a:p>
        </p:txBody>
      </p:sp>
      <p:sp>
        <p:nvSpPr>
          <p:cNvPr id="7" name="Frame 6"/>
          <p:cNvSpPr/>
          <p:nvPr/>
        </p:nvSpPr>
        <p:spPr>
          <a:xfrm>
            <a:off x="1143000" y="857250"/>
            <a:ext cx="6858000" cy="5143500"/>
          </a:xfrm>
          <a:prstGeom prst="frame">
            <a:avLst>
              <a:gd name="adj1" fmla="val 788"/>
            </a:avLst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3300" y="5609451"/>
            <a:ext cx="22288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Note: Click on Group work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r="5263"/>
          <a:stretch/>
        </p:blipFill>
        <p:spPr>
          <a:xfrm>
            <a:off x="4916444" y="2160314"/>
            <a:ext cx="1828800" cy="16661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6448"/>
          <a:stretch/>
        </p:blipFill>
        <p:spPr>
          <a:xfrm>
            <a:off x="1845790" y="2190689"/>
            <a:ext cx="1828800" cy="16573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3807424"/>
            <a:ext cx="1828800" cy="16877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03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5029200" cy="830997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Group: Tea garden </a:t>
            </a:r>
            <a:endParaRPr lang="en-US" sz="4800" dirty="0"/>
          </a:p>
        </p:txBody>
      </p:sp>
      <p:pic>
        <p:nvPicPr>
          <p:cNvPr id="3" name="Picture 2" descr="download (8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5" y="76200"/>
            <a:ext cx="2867025" cy="1590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04800" y="2286000"/>
            <a:ext cx="8534400" cy="37240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Fill in the blanks</a:t>
            </a:r>
          </a:p>
          <a:p>
            <a:pPr marL="342900" indent="-342900"/>
            <a:r>
              <a:rPr lang="en-US" sz="4000" dirty="0" smtClean="0"/>
              <a:t>1. I would like to see some </a:t>
            </a:r>
            <a:r>
              <a:rPr lang="en-US" sz="4000" dirty="0"/>
              <a:t>new </a:t>
            </a:r>
            <a:r>
              <a:rPr lang="en-US" sz="4000" dirty="0" smtClean="0"/>
              <a:t>………. this time.</a:t>
            </a:r>
          </a:p>
          <a:p>
            <a:pPr marL="342900" indent="-342900"/>
            <a:r>
              <a:rPr lang="en-US" sz="4000" dirty="0" smtClean="0"/>
              <a:t>2. We can see tea garden in ……………</a:t>
            </a:r>
          </a:p>
          <a:p>
            <a:pPr marL="342900" indent="-342900"/>
            <a:r>
              <a:rPr lang="en-US" sz="4000" dirty="0" smtClean="0"/>
              <a:t>3. We can see……………. In </a:t>
            </a:r>
            <a:r>
              <a:rPr lang="en-US" sz="4000" dirty="0" err="1" smtClean="0"/>
              <a:t>madhabkundu</a:t>
            </a:r>
            <a:r>
              <a:rPr lang="en-US" sz="4000" dirty="0" smtClean="0"/>
              <a:t>.</a:t>
            </a:r>
            <a:endParaRPr lang="en-US" sz="4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048000" y="2894012"/>
            <a:ext cx="3048000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ame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788"/>
            </a:avLst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0" y="62600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Click on </a:t>
            </a:r>
            <a:r>
              <a:rPr lang="en-US" dirty="0" err="1" smtClean="0"/>
              <a:t>Group:Tea</a:t>
            </a:r>
            <a:r>
              <a:rPr lang="en-US" dirty="0" smtClean="0"/>
              <a:t> garden 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192789"/>
              </p:ext>
            </p:extLst>
          </p:nvPr>
        </p:nvGraphicFramePr>
        <p:xfrm>
          <a:off x="6151418" y="4114800"/>
          <a:ext cx="184958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958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FF0000"/>
                          </a:solidFill>
                        </a:rPr>
                        <a:t>Sreemangal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112909"/>
              </p:ext>
            </p:extLst>
          </p:nvPr>
        </p:nvGraphicFramePr>
        <p:xfrm>
          <a:off x="6934200" y="2928648"/>
          <a:ext cx="1219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</a:tblGrid>
              <a:tr h="21336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Places 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144442"/>
              </p:ext>
            </p:extLst>
          </p:nvPr>
        </p:nvGraphicFramePr>
        <p:xfrm>
          <a:off x="3581399" y="4800600"/>
          <a:ext cx="1600201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Waterfalls 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5029200" cy="83099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Group: Island 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828800"/>
            <a:ext cx="8534400" cy="224676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Rewrite Using Capital letter and punctuations</a:t>
            </a:r>
          </a:p>
          <a:p>
            <a:pPr algn="ctr"/>
            <a:endParaRPr lang="en-US" sz="3600" dirty="0" smtClean="0"/>
          </a:p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well the most popular tourist spot here is </a:t>
            </a:r>
            <a:r>
              <a:rPr lang="en-US" sz="3600" dirty="0" err="1" smtClean="0">
                <a:solidFill>
                  <a:srgbClr val="FF0000"/>
                </a:solidFill>
              </a:rPr>
              <a:t>cox’s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bazar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Picture 4" descr="download (5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650" y="76200"/>
            <a:ext cx="3333750" cy="1371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43434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Click here for right answer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" y="4953000"/>
            <a:ext cx="7772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W</a:t>
            </a:r>
            <a:r>
              <a:rPr lang="en-US" sz="4400" dirty="0" smtClean="0">
                <a:solidFill>
                  <a:srgbClr val="0000FF"/>
                </a:solidFill>
              </a:rPr>
              <a:t>ell</a:t>
            </a:r>
            <a:r>
              <a:rPr lang="en-US" sz="4400" dirty="0" smtClean="0">
                <a:solidFill>
                  <a:srgbClr val="FF0000"/>
                </a:solidFill>
              </a:rPr>
              <a:t>,</a:t>
            </a:r>
            <a:r>
              <a:rPr lang="en-US" sz="4400" dirty="0" smtClean="0">
                <a:solidFill>
                  <a:srgbClr val="0000FF"/>
                </a:solidFill>
              </a:rPr>
              <a:t> the most popular touris</a:t>
            </a:r>
            <a:r>
              <a:rPr lang="en-US" sz="4400" dirty="0" smtClean="0"/>
              <a:t>t </a:t>
            </a:r>
            <a:r>
              <a:rPr lang="en-US" sz="4400" dirty="0" smtClean="0">
                <a:solidFill>
                  <a:srgbClr val="0000FF"/>
                </a:solidFill>
              </a:rPr>
              <a:t>spot here is </a:t>
            </a:r>
            <a:r>
              <a:rPr lang="en-US" sz="4400" dirty="0" smtClean="0">
                <a:solidFill>
                  <a:srgbClr val="FF0000"/>
                </a:solidFill>
              </a:rPr>
              <a:t>C</a:t>
            </a:r>
            <a:r>
              <a:rPr lang="en-US" sz="4400" dirty="0" smtClean="0">
                <a:solidFill>
                  <a:srgbClr val="0000FF"/>
                </a:solidFill>
              </a:rPr>
              <a:t>ox’s </a:t>
            </a:r>
            <a:r>
              <a:rPr lang="en-US" sz="4400" dirty="0" err="1" smtClean="0">
                <a:solidFill>
                  <a:srgbClr val="FF0000"/>
                </a:solidFill>
              </a:rPr>
              <a:t>B</a:t>
            </a:r>
            <a:r>
              <a:rPr lang="en-US" sz="4400" dirty="0" err="1" smtClean="0">
                <a:solidFill>
                  <a:srgbClr val="0000FF"/>
                </a:solidFill>
              </a:rPr>
              <a:t>azar</a:t>
            </a:r>
            <a:r>
              <a:rPr lang="en-US" sz="4400" dirty="0" smtClean="0">
                <a:solidFill>
                  <a:srgbClr val="0000FF"/>
                </a:solidFill>
              </a:rPr>
              <a:t> </a:t>
            </a:r>
            <a:r>
              <a:rPr lang="en-US" sz="4400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Frame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788"/>
            </a:avLst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0" y="626006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Click on Group Island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5029200" cy="830997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Group: Water falls 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2286000"/>
            <a:ext cx="8534400" cy="366254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66"/>
                </a:solidFill>
              </a:rPr>
              <a:t>Answer the following questions:</a:t>
            </a:r>
          </a:p>
          <a:p>
            <a:pPr algn="ctr"/>
            <a:endParaRPr lang="en-US" sz="3600" dirty="0" smtClean="0">
              <a:solidFill>
                <a:srgbClr val="FF0066"/>
              </a:solidFill>
            </a:endParaRPr>
          </a:p>
          <a:p>
            <a:pPr marL="742950" indent="-742950">
              <a:buAutoNum type="arabicPeriod"/>
            </a:pPr>
            <a:r>
              <a:rPr lang="en-US" sz="4000" dirty="0" smtClean="0">
                <a:solidFill>
                  <a:srgbClr val="FF0066"/>
                </a:solidFill>
              </a:rPr>
              <a:t>What are the main tourist spots in Bangladesh ?</a:t>
            </a:r>
          </a:p>
          <a:p>
            <a:pPr marL="342900" indent="-342900"/>
            <a:r>
              <a:rPr lang="en-US" sz="4000" dirty="0" smtClean="0">
                <a:solidFill>
                  <a:srgbClr val="FF0066"/>
                </a:solidFill>
              </a:rPr>
              <a:t>2. What do you see in </a:t>
            </a:r>
            <a:r>
              <a:rPr lang="en-US" sz="4000" dirty="0" err="1" smtClean="0">
                <a:solidFill>
                  <a:srgbClr val="FF0066"/>
                </a:solidFill>
              </a:rPr>
              <a:t>Srimangal</a:t>
            </a:r>
            <a:r>
              <a:rPr lang="en-US" sz="4000" dirty="0" smtClean="0">
                <a:solidFill>
                  <a:srgbClr val="FF0066"/>
                </a:solidFill>
              </a:rPr>
              <a:t> ? </a:t>
            </a:r>
          </a:p>
          <a:p>
            <a:pPr marL="342900" indent="-342900"/>
            <a:r>
              <a:rPr lang="en-US" sz="4000" dirty="0" smtClean="0">
                <a:solidFill>
                  <a:srgbClr val="FF0066"/>
                </a:solidFill>
              </a:rPr>
              <a:t>3. What is Saint Martin’s ?</a:t>
            </a:r>
            <a:endParaRPr lang="en-US" sz="4000" dirty="0">
              <a:solidFill>
                <a:srgbClr val="FF0066"/>
              </a:solidFill>
            </a:endParaRPr>
          </a:p>
        </p:txBody>
      </p:sp>
      <p:pic>
        <p:nvPicPr>
          <p:cNvPr id="7" name="Picture 6" descr="149293_1412455322346812_742991040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52400"/>
            <a:ext cx="3352800" cy="1447800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788"/>
            </a:avLst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0400" y="626006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Click on Group Water falls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087469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</a:rPr>
              <a:t>*Click the right answer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7000" y="76200"/>
            <a:ext cx="3124200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B050"/>
                </a:solidFill>
              </a:rPr>
              <a:t>Evaluation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45059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a. Cox’s </a:t>
            </a:r>
            <a:r>
              <a:rPr lang="en-US" sz="2800" dirty="0" err="1" smtClean="0">
                <a:solidFill>
                  <a:srgbClr val="FF0000"/>
                </a:solidFill>
              </a:rPr>
              <a:t>Bazar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44958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b. </a:t>
            </a:r>
            <a:r>
              <a:rPr lang="en-US" sz="3200" dirty="0" err="1" smtClean="0">
                <a:solidFill>
                  <a:srgbClr val="FFC000"/>
                </a:solidFill>
              </a:rPr>
              <a:t>Srimangal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0" y="4648200"/>
            <a:ext cx="2287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66"/>
                </a:solidFill>
              </a:rPr>
              <a:t>c. </a:t>
            </a:r>
            <a:r>
              <a:rPr lang="en-US" sz="2400" dirty="0" err="1" smtClean="0">
                <a:solidFill>
                  <a:srgbClr val="FF0066"/>
                </a:solidFill>
              </a:rPr>
              <a:t>Madhabkundu</a:t>
            </a:r>
            <a:endParaRPr lang="en-US" sz="2400" dirty="0">
              <a:solidFill>
                <a:srgbClr val="FF0066"/>
              </a:solidFill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6858000" y="228600"/>
            <a:ext cx="1981200" cy="4572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Right</a:t>
            </a:r>
            <a:endParaRPr lang="en-US" sz="3200" dirty="0"/>
          </a:p>
        </p:txBody>
      </p:sp>
      <p:sp>
        <p:nvSpPr>
          <p:cNvPr id="9" name="Flowchart: Alternate Process 8"/>
          <p:cNvSpPr/>
          <p:nvPr/>
        </p:nvSpPr>
        <p:spPr>
          <a:xfrm>
            <a:off x="6858000" y="228600"/>
            <a:ext cx="2057400" cy="4572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Try again</a:t>
            </a:r>
            <a:endParaRPr lang="en-US" sz="3200" dirty="0"/>
          </a:p>
        </p:txBody>
      </p:sp>
      <p:sp>
        <p:nvSpPr>
          <p:cNvPr id="11" name="Flowchart: Alternate Process 10"/>
          <p:cNvSpPr/>
          <p:nvPr/>
        </p:nvSpPr>
        <p:spPr>
          <a:xfrm>
            <a:off x="6858000" y="228600"/>
            <a:ext cx="2057400" cy="4572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Try again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" y="5329535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2. Who love sea and beach?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24600" y="59436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c. Kamal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9000" y="59436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b. Andy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594360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66"/>
                </a:solidFill>
              </a:rPr>
              <a:t>a. </a:t>
            </a:r>
            <a:r>
              <a:rPr lang="en-US" sz="3200" dirty="0" err="1" smtClean="0">
                <a:solidFill>
                  <a:srgbClr val="FF0066"/>
                </a:solidFill>
              </a:rPr>
              <a:t>Tamal</a:t>
            </a:r>
            <a:endParaRPr lang="en-US" sz="3200" dirty="0">
              <a:solidFill>
                <a:srgbClr val="FF0066"/>
              </a:solidFill>
            </a:endParaRPr>
          </a:p>
        </p:txBody>
      </p:sp>
      <p:sp>
        <p:nvSpPr>
          <p:cNvPr id="16" name="Flowchart: Alternate Process 15"/>
          <p:cNvSpPr/>
          <p:nvPr/>
        </p:nvSpPr>
        <p:spPr>
          <a:xfrm>
            <a:off x="6934200" y="228600"/>
            <a:ext cx="1981200" cy="4572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Right</a:t>
            </a:r>
            <a:endParaRPr lang="en-US" sz="3200" dirty="0"/>
          </a:p>
        </p:txBody>
      </p:sp>
      <p:sp>
        <p:nvSpPr>
          <p:cNvPr id="17" name="Flowchart: Alternate Process 16"/>
          <p:cNvSpPr/>
          <p:nvPr/>
        </p:nvSpPr>
        <p:spPr>
          <a:xfrm>
            <a:off x="6858000" y="228600"/>
            <a:ext cx="2057400" cy="4572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Try again</a:t>
            </a:r>
            <a:endParaRPr lang="en-US" sz="3200" dirty="0"/>
          </a:p>
        </p:txBody>
      </p:sp>
      <p:sp>
        <p:nvSpPr>
          <p:cNvPr id="18" name="Flowchart: Alternate Process 17"/>
          <p:cNvSpPr/>
          <p:nvPr/>
        </p:nvSpPr>
        <p:spPr>
          <a:xfrm>
            <a:off x="6858000" y="228600"/>
            <a:ext cx="2057400" cy="4572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Try again</a:t>
            </a:r>
            <a:endParaRPr lang="en-US" sz="3200" dirty="0"/>
          </a:p>
        </p:txBody>
      </p:sp>
      <p:sp>
        <p:nvSpPr>
          <p:cNvPr id="19" name="Rectangle 18"/>
          <p:cNvSpPr/>
          <p:nvPr/>
        </p:nvSpPr>
        <p:spPr>
          <a:xfrm>
            <a:off x="533400" y="3810000"/>
            <a:ext cx="5638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1.Most popular tourist spot is…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4400" y="1600200"/>
            <a:ext cx="777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*Read and act role of Andy and </a:t>
            </a:r>
            <a:r>
              <a:rPr lang="en-US" sz="4000" dirty="0" err="1" smtClean="0">
                <a:solidFill>
                  <a:srgbClr val="FF0000"/>
                </a:solidFill>
              </a:rPr>
              <a:t>Tamal</a:t>
            </a:r>
            <a:r>
              <a:rPr lang="en-US" sz="3600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1" name="Frame 20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788"/>
            </a:avLst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622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Click on the right answer, here is surprise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2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9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5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8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7" grpId="0"/>
      <p:bldP spid="8" grpId="0" animBg="1"/>
      <p:bldP spid="9" grpId="0" animBg="1"/>
      <p:bldP spid="11" grpId="0" animBg="1"/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s (7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200"/>
            <a:ext cx="1676400" cy="838200"/>
          </a:xfrm>
          <a:prstGeom prst="rect">
            <a:avLst/>
          </a:prstGeom>
        </p:spPr>
      </p:pic>
      <p:pic>
        <p:nvPicPr>
          <p:cNvPr id="6" name="Picture 5" descr="32306_436649496400956_956246153_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0"/>
            <a:ext cx="1676400" cy="914400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rame 4"/>
          <p:cNvSpPr/>
          <p:nvPr/>
        </p:nvSpPr>
        <p:spPr>
          <a:xfrm>
            <a:off x="0" y="0"/>
            <a:ext cx="9144000" cy="914400"/>
          </a:xfrm>
          <a:prstGeom prst="frame">
            <a:avLst>
              <a:gd name="adj1" fmla="val 13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8400" y="0"/>
            <a:ext cx="3962400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Introduction</a:t>
            </a:r>
            <a:endParaRPr lang="en-US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1828800"/>
            <a:ext cx="8829674" cy="28931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5400" dirty="0" smtClean="0"/>
              <a:t>Md. </a:t>
            </a:r>
            <a:r>
              <a:rPr lang="en-US" sz="5400" dirty="0" err="1" smtClean="0"/>
              <a:t>Tariquzzaman</a:t>
            </a:r>
            <a:r>
              <a:rPr lang="en-US" sz="2800" dirty="0" smtClean="0"/>
              <a:t>,</a:t>
            </a:r>
          </a:p>
          <a:p>
            <a:r>
              <a:rPr lang="en-US" sz="2800" dirty="0" smtClean="0"/>
              <a:t> </a:t>
            </a:r>
            <a:r>
              <a:rPr lang="en-US" sz="3200" dirty="0" smtClean="0"/>
              <a:t>Head   Teacher</a:t>
            </a:r>
          </a:p>
          <a:p>
            <a:r>
              <a:rPr lang="en-US" sz="3200" dirty="0" err="1" smtClean="0"/>
              <a:t>Jokar</a:t>
            </a:r>
            <a:r>
              <a:rPr lang="en-US" sz="3200" dirty="0" smtClean="0"/>
              <a:t> govt. primary school</a:t>
            </a:r>
            <a:r>
              <a:rPr lang="en-US" sz="2800" dirty="0" smtClean="0"/>
              <a:t>,</a:t>
            </a:r>
          </a:p>
          <a:p>
            <a:r>
              <a:rPr lang="en-US" sz="3200" dirty="0" err="1" smtClean="0"/>
              <a:t>Mohommadpur</a:t>
            </a:r>
            <a:r>
              <a:rPr lang="en-US" sz="3200" dirty="0" smtClean="0"/>
              <a:t> ,</a:t>
            </a:r>
            <a:r>
              <a:rPr lang="en-US" sz="3200" dirty="0" err="1" smtClean="0"/>
              <a:t>Maagura</a:t>
            </a:r>
            <a:endParaRPr lang="en-US" sz="3200" dirty="0" smtClean="0"/>
          </a:p>
          <a:p>
            <a:r>
              <a:rPr lang="en-US" sz="3200" dirty="0" smtClean="0">
                <a:solidFill>
                  <a:srgbClr val="0000FF"/>
                </a:solidFill>
              </a:rPr>
              <a:t>Email: </a:t>
            </a:r>
            <a:r>
              <a:rPr lang="en-US" sz="3200" dirty="0" smtClean="0">
                <a:solidFill>
                  <a:srgbClr val="0000FF"/>
                </a:solidFill>
                <a:hlinkClick r:id="rId6"/>
              </a:rPr>
              <a:t>tareqht1977@gmail.com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104292"/>
            <a:ext cx="2438400" cy="2514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304800"/>
            <a:ext cx="3810000" cy="92333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Home work</a:t>
            </a:r>
            <a:endParaRPr lang="en-US" sz="5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1447800"/>
            <a:ext cx="670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Write the names of 10 places of tourist attraction in Bangladesh.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788"/>
            </a:avLst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0400" y="626006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Click on Home’s </a:t>
            </a:r>
            <a:r>
              <a:rPr lang="en-US" dirty="0" err="1" smtClean="0"/>
              <a:t>phto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" t="-14" r="249" b="46667"/>
          <a:stretch/>
        </p:blipFill>
        <p:spPr>
          <a:xfrm>
            <a:off x="1371600" y="2602468"/>
            <a:ext cx="6629400" cy="3429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304800"/>
            <a:ext cx="7848600" cy="34163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7200" dirty="0" smtClean="0"/>
              <a:t>Bye , my dear students. See you next class. </a:t>
            </a:r>
            <a:endParaRPr lang="en-US" sz="7200" dirty="0"/>
          </a:p>
        </p:txBody>
      </p:sp>
      <p:pic>
        <p:nvPicPr>
          <p:cNvPr id="3" name="Picture 2" descr="Animation30_21h11m_mesz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886200"/>
            <a:ext cx="7772400" cy="2667000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788"/>
            </a:avLst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port On Saint Martin By Hanif Sanket - YouTube[1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0197"/>
            <a:ext cx="8915400" cy="6781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0200" y="304800"/>
            <a:ext cx="5486400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Safe learning environment </a:t>
            </a:r>
            <a:endParaRPr lang="en-US" sz="3600" b="1" spc="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2438400"/>
            <a:ext cx="4572000" cy="212365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By watching video clips </a:t>
            </a:r>
            <a:endParaRPr lang="en-US" sz="6600" dirty="0"/>
          </a:p>
        </p:txBody>
      </p:sp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788"/>
            </a:avLst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228600"/>
            <a:ext cx="5410200" cy="101566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Today’s Lesson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2057400"/>
            <a:ext cx="8229600" cy="280076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Lesson: 16 </a:t>
            </a:r>
          </a:p>
          <a:p>
            <a:pPr algn="ctr"/>
            <a:r>
              <a:rPr lang="en-US" sz="4400" dirty="0" smtClean="0">
                <a:solidFill>
                  <a:srgbClr val="0070C0"/>
                </a:solidFill>
              </a:rPr>
              <a:t>How Far Is St. Martin`s </a:t>
            </a:r>
          </a:p>
          <a:p>
            <a:pPr algn="ctr"/>
            <a:r>
              <a:rPr lang="en-US" sz="4400" dirty="0" smtClean="0"/>
              <a:t>Unit: A </a:t>
            </a:r>
          </a:p>
          <a:p>
            <a:pPr algn="ctr"/>
            <a:r>
              <a:rPr lang="en-US" sz="4400" dirty="0" smtClean="0"/>
              <a:t>Page: 56 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3200400" y="626006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Click on Today’s Lesson</a:t>
            </a:r>
            <a:endParaRPr lang="en-US" dirty="0"/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788"/>
            </a:avLst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235803"/>
            <a:ext cx="5105400" cy="830997"/>
          </a:xfrm>
          <a:prstGeom prst="rect">
            <a:avLst/>
          </a:prstGeom>
          <a:noFill/>
          <a:ln w="3810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Learning Outcomes </a:t>
            </a:r>
            <a:endParaRPr lang="en-US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295400"/>
            <a:ext cx="7162800" cy="452431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Students will be able to:</a:t>
            </a:r>
          </a:p>
          <a:p>
            <a:endParaRPr lang="en-US" sz="3600" dirty="0" smtClean="0"/>
          </a:p>
          <a:p>
            <a:r>
              <a:rPr lang="en-US" sz="3600" dirty="0" smtClean="0"/>
              <a:t>1.Read the lesson with proper pronunciation stress and intonation . </a:t>
            </a:r>
          </a:p>
          <a:p>
            <a:endParaRPr lang="en-US" sz="3600" dirty="0" smtClean="0"/>
          </a:p>
          <a:p>
            <a:r>
              <a:rPr lang="en-US" sz="3600" dirty="0" smtClean="0">
                <a:solidFill>
                  <a:srgbClr val="FF0066"/>
                </a:solidFill>
              </a:rPr>
              <a:t>2.Take part in a conversations.</a:t>
            </a:r>
          </a:p>
          <a:p>
            <a:endParaRPr lang="en-US" sz="3600" dirty="0" smtClean="0">
              <a:solidFill>
                <a:srgbClr val="FF0066"/>
              </a:solidFill>
            </a:endParaRPr>
          </a:p>
          <a:p>
            <a:r>
              <a:rPr lang="en-US" sz="3600" dirty="0" smtClean="0">
                <a:solidFill>
                  <a:srgbClr val="FF0066"/>
                </a:solidFill>
              </a:rPr>
              <a:t>3. To do task with instruction.  </a:t>
            </a:r>
            <a:endParaRPr lang="en-US" sz="3600" dirty="0">
              <a:solidFill>
                <a:srgbClr val="FF0066"/>
              </a:solidFill>
            </a:endParaRPr>
          </a:p>
        </p:txBody>
      </p:sp>
      <p:sp>
        <p:nvSpPr>
          <p:cNvPr id="4" name="Frame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788"/>
            </a:avLst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0400" y="6260068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Note: Click on Learning Outcomes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134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7400" y="152400"/>
            <a:ext cx="4724400" cy="76944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Declaration of Title  </a:t>
            </a:r>
            <a:endParaRPr lang="en-US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2600" y="1143000"/>
            <a:ext cx="5181600" cy="6463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How Far Is St. Martin`s ?  </a:t>
            </a: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788"/>
            </a:avLst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62600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Click on Declaration of Title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90800" y="76200"/>
            <a:ext cx="3886200" cy="92333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Presentation</a:t>
            </a:r>
            <a:r>
              <a:rPr lang="en-US" sz="5400" dirty="0" smtClean="0"/>
              <a:t> </a:t>
            </a:r>
            <a:endParaRPr lang="en-US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2133600" y="1066800"/>
            <a:ext cx="4876800" cy="83099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Look at the picture 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1676400" y="1981200"/>
            <a:ext cx="5715000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Main tourist spots in Bangladesh 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562600" y="6059269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Cox’s </a:t>
            </a:r>
            <a:r>
              <a:rPr lang="en-US" sz="36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Bazar</a:t>
            </a:r>
            <a:endParaRPr lang="en-US" sz="36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788"/>
            </a:avLst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6260068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Click on  Main tourist spot in Bangladesh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Banglade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6" y="0"/>
            <a:ext cx="9144000" cy="670559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057400" y="457200"/>
            <a:ext cx="5715000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Tea Garden in </a:t>
            </a:r>
            <a:r>
              <a:rPr lang="en-US" sz="4000" dirty="0" err="1" smtClean="0">
                <a:solidFill>
                  <a:prstClr val="black"/>
                </a:solidFill>
              </a:rPr>
              <a:t>Srimangal</a:t>
            </a:r>
            <a:r>
              <a:rPr lang="en-US" sz="4000" dirty="0" smtClean="0">
                <a:solidFill>
                  <a:prstClr val="black"/>
                </a:solidFill>
              </a:rPr>
              <a:t> 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788"/>
            </a:avLst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62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s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169" y="0"/>
            <a:ext cx="9144000" cy="6686548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/>
          <p:cNvSpPr txBox="1"/>
          <p:nvPr/>
        </p:nvSpPr>
        <p:spPr>
          <a:xfrm>
            <a:off x="1143000" y="304800"/>
            <a:ext cx="6172200" cy="76944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Madhabkhundu</a:t>
            </a:r>
            <a:r>
              <a:rPr lang="en-US" sz="4400" dirty="0" smtClean="0"/>
              <a:t> waterfalls </a:t>
            </a:r>
            <a:endParaRPr lang="en-US" sz="4400" dirty="0"/>
          </a:p>
        </p:txBody>
      </p:sp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788"/>
            </a:avLst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1867</TotalTime>
  <Words>476</Words>
  <Application>Microsoft Office PowerPoint</Application>
  <PresentationFormat>On-screen Show (4:3)</PresentationFormat>
  <Paragraphs>99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tareq</dc:creator>
  <cp:lastModifiedBy>IMD</cp:lastModifiedBy>
  <cp:revision>194</cp:revision>
  <dcterms:created xsi:type="dcterms:W3CDTF">2006-08-16T00:00:00Z</dcterms:created>
  <dcterms:modified xsi:type="dcterms:W3CDTF">2017-12-14T16:52:21Z</dcterms:modified>
</cp:coreProperties>
</file>